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8" r:id="rId2"/>
    <p:sldId id="256" r:id="rId3"/>
    <p:sldId id="259" r:id="rId4"/>
    <p:sldId id="257" r:id="rId5"/>
    <p:sldId id="260" r:id="rId6"/>
    <p:sldId id="261" r:id="rId7"/>
    <p:sldId id="262" r:id="rId8"/>
    <p:sldId id="266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20" y="-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DF66AD8-BC4A-4004-9882-414398D930CA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ed.com/playlists/1/how_does_my_brain_work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Regional Differences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Adapted from </a:t>
            </a:r>
          </a:p>
          <a:p>
            <a:r>
              <a:rPr lang="en-US" dirty="0" smtClean="0"/>
              <a:t>NIH The Brain: Our Sense of 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888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 with 2 other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4467"/>
          </a:xfrm>
        </p:spPr>
        <p:txBody>
          <a:bodyPr/>
          <a:lstStyle/>
          <a:p>
            <a:r>
              <a:rPr lang="en-US" dirty="0" smtClean="0"/>
              <a:t>Share the following:</a:t>
            </a:r>
          </a:p>
          <a:p>
            <a:pPr lvl="1"/>
            <a:r>
              <a:rPr lang="en-US" sz="2400" dirty="0" smtClean="0"/>
              <a:t>Information presented in the scenario</a:t>
            </a:r>
          </a:p>
          <a:p>
            <a:pPr lvl="1"/>
            <a:r>
              <a:rPr lang="en-US" sz="2400" dirty="0" smtClean="0"/>
              <a:t>Brain regions that receive the information (color – coded by source)</a:t>
            </a:r>
          </a:p>
          <a:p>
            <a:pPr lvl="1"/>
            <a:r>
              <a:rPr lang="en-US" sz="2400" dirty="0" smtClean="0"/>
              <a:t>Group’s response to the scenario</a:t>
            </a:r>
          </a:p>
          <a:p>
            <a:pPr lvl="1"/>
            <a:r>
              <a:rPr lang="en-US" sz="2400" dirty="0" smtClean="0"/>
              <a:t>Brain regions active in carrying out the response</a:t>
            </a:r>
          </a:p>
          <a:p>
            <a:pPr lvl="1"/>
            <a:endParaRPr lang="en-US" sz="2400" dirty="0" smtClean="0"/>
          </a:p>
          <a:p>
            <a:pPr marL="0" indent="0">
              <a:buNone/>
            </a:pP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Compare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en-US" sz="2400" dirty="0"/>
              <a:t>Did you all color the same regions?  Why or why not?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24179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11633" cy="50038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2800" dirty="0" smtClean="0"/>
              <a:t>Write a 5-10 sentence paragraph describing:</a:t>
            </a:r>
          </a:p>
          <a:p>
            <a:pPr lvl="2"/>
            <a:r>
              <a:rPr lang="en-US" sz="2800" dirty="0" smtClean="0"/>
              <a:t>Similarities in all pairs lists of information in and out and in brain diagrams</a:t>
            </a:r>
          </a:p>
          <a:p>
            <a:pPr lvl="2"/>
            <a:r>
              <a:rPr lang="en-US" sz="2800" dirty="0" smtClean="0"/>
              <a:t>Differences in scenario responses and diagrams</a:t>
            </a:r>
          </a:p>
          <a:p>
            <a:pPr lvl="2"/>
            <a:r>
              <a:rPr lang="en-US" sz="2800" dirty="0" smtClean="0"/>
              <a:t>How responses can be </a:t>
            </a:r>
            <a:r>
              <a:rPr lang="en-US" sz="2800" smtClean="0"/>
              <a:t>different from </a:t>
            </a:r>
            <a:r>
              <a:rPr lang="en-US" sz="2800" dirty="0" smtClean="0"/>
              <a:t>different individuals even </a:t>
            </a:r>
            <a:r>
              <a:rPr lang="en-US" sz="2800" smtClean="0"/>
              <a:t>though the information </a:t>
            </a:r>
            <a:r>
              <a:rPr lang="en-US" sz="2800" dirty="0" smtClean="0"/>
              <a:t>coming in from outside the body and the brain regions that process this information are the same.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9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8115" y="1121088"/>
            <a:ext cx="7272868" cy="1271491"/>
          </a:xfrm>
        </p:spPr>
        <p:txBody>
          <a:bodyPr/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4400" dirty="0"/>
              <a:t>People often compare the brain to a computer.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3940" y="2582333"/>
            <a:ext cx="81893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4000" dirty="0"/>
              <a:t>What do you think this means?  </a:t>
            </a:r>
            <a:endParaRPr lang="en-US" sz="4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/>
              <a:t>How </a:t>
            </a:r>
            <a:r>
              <a:rPr lang="en-US" sz="4000" dirty="0"/>
              <a:t>is the brain like a computer?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049" y="4683443"/>
            <a:ext cx="3238500" cy="20564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632" y="4660979"/>
            <a:ext cx="3323167" cy="20789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5833" y="114926"/>
            <a:ext cx="1375834" cy="7408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BELL TASK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934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Be able to explain that specialized regions </a:t>
            </a:r>
            <a:r>
              <a:rPr lang="en-US" dirty="0" err="1" smtClean="0"/>
              <a:t>fo</a:t>
            </a:r>
            <a:r>
              <a:rPr lang="en-US" dirty="0" smtClean="0"/>
              <a:t> the brain process information from specific sources (such as the eyes, ears or skin).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Recognize that the location of functionally specialized regions in the brain are similar in different individuals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Be able to explain that responses by the brain differ among individuals, helping to make us who we 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484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the brain like a computer?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3 important brain functions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800" dirty="0" smtClean="0"/>
              <a:t>Receive information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800" dirty="0" smtClean="0"/>
              <a:t>Interpret the information</a:t>
            </a:r>
            <a:endParaRPr lang="en-US" sz="20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2800" dirty="0" smtClean="0"/>
              <a:t>Respond to the information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pPr marL="800100" lvl="1" indent="-342900">
              <a:buFont typeface="+mj-lt"/>
              <a:buAutoNum type="arabicPeriod"/>
            </a:pPr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endParaRPr lang="en-US" sz="2400" dirty="0" smtClean="0"/>
          </a:p>
          <a:p>
            <a:pPr marL="457200" lvl="1" indent="0">
              <a:buNone/>
            </a:pPr>
            <a:endParaRPr lang="en-US" sz="2400" dirty="0" smtClean="0"/>
          </a:p>
          <a:p>
            <a:pPr marL="457200" lvl="1" indent="0">
              <a:buNone/>
            </a:pPr>
            <a:endParaRPr lang="en-US" sz="2400" dirty="0" smtClean="0"/>
          </a:p>
          <a:p>
            <a:pPr marL="57150" indent="0">
              <a:buNone/>
            </a:pPr>
            <a:endParaRPr lang="en-US" sz="3200" dirty="0" smtClean="0"/>
          </a:p>
          <a:p>
            <a:pPr marL="800100" lvl="1" indent="-342900">
              <a:buFont typeface="+mj-lt"/>
              <a:buAutoNum type="arabicPeriod"/>
            </a:pPr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4" name="Right Arrow 3"/>
          <p:cNvSpPr/>
          <p:nvPr/>
        </p:nvSpPr>
        <p:spPr>
          <a:xfrm>
            <a:off x="296333" y="4381500"/>
            <a:ext cx="3175000" cy="11218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2400" dirty="0"/>
              <a:t>Information in</a:t>
            </a:r>
          </a:p>
        </p:txBody>
      </p:sp>
      <p:sp>
        <p:nvSpPr>
          <p:cNvPr id="5" name="Right Arrow 4"/>
          <p:cNvSpPr/>
          <p:nvPr/>
        </p:nvSpPr>
        <p:spPr>
          <a:xfrm>
            <a:off x="5565943" y="4496330"/>
            <a:ext cx="3280833" cy="94033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2400" dirty="0"/>
              <a:t>Information </a:t>
            </a:r>
            <a:r>
              <a:rPr lang="en-US" sz="2400" dirty="0" smtClean="0"/>
              <a:t>Out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1333" y="3903663"/>
            <a:ext cx="2094610" cy="19473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5339055"/>
            <a:ext cx="29845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/>
              <a:t>What kind of information </a:t>
            </a:r>
            <a:r>
              <a:rPr lang="en-US" sz="2000" dirty="0" smtClean="0"/>
              <a:t>does </a:t>
            </a:r>
            <a:r>
              <a:rPr lang="en-US" sz="2000" dirty="0"/>
              <a:t>the brain receive? 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02300" y="5339055"/>
            <a:ext cx="29845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 smtClean="0"/>
              <a:t>How does the brain direct / control your responses to information? 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551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47133"/>
            <a:ext cx="8229600" cy="1600200"/>
          </a:xfrm>
        </p:spPr>
        <p:txBody>
          <a:bodyPr/>
          <a:lstStyle/>
          <a:p>
            <a:r>
              <a:rPr lang="en-US" dirty="0" smtClean="0"/>
              <a:t>Thinking Prompt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400" dirty="0" smtClean="0"/>
              <a:t>Ponder this silently: </a:t>
            </a:r>
          </a:p>
          <a:p>
            <a:pPr marL="0" indent="0">
              <a:buNone/>
            </a:pPr>
            <a:endParaRPr lang="en-US" sz="4400" dirty="0"/>
          </a:p>
          <a:p>
            <a:pPr marL="571500" indent="-514350">
              <a:buFont typeface="+mj-lt"/>
              <a:buAutoNum type="arabicPeriod"/>
            </a:pPr>
            <a:r>
              <a:rPr lang="en-US" sz="4000" dirty="0" smtClean="0"/>
              <a:t>Where do different types of information come into the brain?</a:t>
            </a:r>
          </a:p>
          <a:p>
            <a:pPr marL="571500" indent="-514350">
              <a:buFont typeface="+mj-lt"/>
              <a:buAutoNum type="arabicPeriod"/>
            </a:pPr>
            <a:endParaRPr lang="en-US" sz="4000" dirty="0" smtClean="0"/>
          </a:p>
          <a:p>
            <a:pPr marL="571500" indent="-514350">
              <a:buFont typeface="+mj-lt"/>
              <a:buAutoNum type="arabicPeriod"/>
            </a:pPr>
            <a:r>
              <a:rPr lang="en-US" sz="4000" dirty="0" smtClean="0"/>
              <a:t>From where in the brain is information sent out?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500" y="151423"/>
            <a:ext cx="1818652" cy="213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448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 “see” inside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dirty="0" smtClean="0"/>
              <a:t>With your partner, go to the class wiki page for the brain</a:t>
            </a:r>
          </a:p>
          <a:p>
            <a:r>
              <a:rPr lang="en-US" dirty="0" smtClean="0"/>
              <a:t>Under Day Two, click on your assigned link</a:t>
            </a:r>
          </a:p>
          <a:p>
            <a:r>
              <a:rPr lang="en-US" dirty="0" smtClean="0"/>
              <a:t>Read about PET scans, MRI, and CT scans</a:t>
            </a:r>
          </a:p>
          <a:p>
            <a:r>
              <a:rPr lang="en-US" dirty="0"/>
              <a:t>C</a:t>
            </a:r>
            <a:r>
              <a:rPr lang="en-US" dirty="0" smtClean="0"/>
              <a:t>omplete the table using complete responses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248054"/>
              </p:ext>
            </p:extLst>
          </p:nvPr>
        </p:nvGraphicFramePr>
        <p:xfrm>
          <a:off x="677334" y="3704166"/>
          <a:ext cx="7713133" cy="28752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397813"/>
                <a:gridCol w="2137020"/>
                <a:gridCol w="2095500"/>
                <a:gridCol w="2082800"/>
              </a:tblGrid>
              <a:tr h="558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PET scan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CT scan</a:t>
                      </a:r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Works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Measures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Shared features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Differences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4185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of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an internet search for PET scan, MRI or CAT scan images of the brain. </a:t>
            </a:r>
          </a:p>
          <a:p>
            <a:pPr lvl="1"/>
            <a:r>
              <a:rPr lang="en-US" sz="2800" dirty="0" smtClean="0"/>
              <a:t>Describe what you see in the images. </a:t>
            </a:r>
            <a:endParaRPr lang="en-US" sz="2800" dirty="0"/>
          </a:p>
          <a:p>
            <a:pPr lvl="1"/>
            <a:r>
              <a:rPr lang="en-US" sz="2800" dirty="0" smtClean="0"/>
              <a:t>Can you identify active and inactive regions of the brain in each image?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6446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of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Allan Jones: A map of the </a:t>
            </a:r>
            <a:r>
              <a:rPr lang="en-US" dirty="0" smtClean="0"/>
              <a:t>brain  </a:t>
            </a:r>
            <a:endParaRPr lang="en-US" dirty="0" smtClean="0"/>
          </a:p>
          <a:p>
            <a:pPr lvl="1"/>
            <a:r>
              <a:rPr lang="en-US" dirty="0" smtClean="0"/>
              <a:t>Video </a:t>
            </a:r>
            <a:r>
              <a:rPr lang="en-US" dirty="0" smtClean="0"/>
              <a:t>with great visuals of how we map brains from deceased </a:t>
            </a:r>
            <a:r>
              <a:rPr lang="en-US" dirty="0" smtClean="0"/>
              <a:t>individual</a:t>
            </a:r>
          </a:p>
          <a:p>
            <a:pPr lvl="1"/>
            <a:endParaRPr lang="en-US" dirty="0"/>
          </a:p>
          <a:p>
            <a:r>
              <a:rPr lang="en-US" dirty="0" smtClean="0"/>
              <a:t>Christopher </a:t>
            </a:r>
            <a:r>
              <a:rPr lang="en-US" dirty="0" err="1"/>
              <a:t>deCharms</a:t>
            </a:r>
            <a:r>
              <a:rPr lang="en-US" dirty="0"/>
              <a:t>: A look inside the brain in real </a:t>
            </a:r>
            <a:r>
              <a:rPr lang="en-US" dirty="0" smtClean="0"/>
              <a:t>time</a:t>
            </a:r>
            <a:r>
              <a:rPr lang="en-US" dirty="0" smtClean="0"/>
              <a:t>s</a:t>
            </a:r>
          </a:p>
          <a:p>
            <a:pPr lvl="1"/>
            <a:r>
              <a:rPr lang="en-US" dirty="0" smtClean="0"/>
              <a:t>Video of an MRI in real time of a living human</a:t>
            </a:r>
          </a:p>
          <a:p>
            <a:pPr lvl="1"/>
            <a:endParaRPr lang="en-US" dirty="0"/>
          </a:p>
          <a:p>
            <a:r>
              <a:rPr lang="en-US" dirty="0" smtClean="0"/>
              <a:t>View </a:t>
            </a:r>
            <a:r>
              <a:rPr lang="en-US" dirty="0" smtClean="0"/>
              <a:t>both videos from the </a:t>
            </a:r>
            <a:r>
              <a:rPr lang="en-US" dirty="0" smtClean="0"/>
              <a:t>TED talks site: </a:t>
            </a:r>
            <a:r>
              <a:rPr lang="en-US" dirty="0" smtClean="0">
                <a:hlinkClick r:id="rId2"/>
              </a:rPr>
              <a:t>How </a:t>
            </a:r>
            <a:r>
              <a:rPr lang="en-US" dirty="0" smtClean="0">
                <a:hlinkClick r:id="rId2"/>
              </a:rPr>
              <a:t>does my Brain Work </a:t>
            </a:r>
            <a:r>
              <a:rPr lang="en-US" dirty="0" smtClean="0">
                <a:hlinkClick r:id="rId2"/>
              </a:rPr>
              <a:t>playlist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589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Decisions,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167" y="1600200"/>
            <a:ext cx="8614833" cy="487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Listen to / look at the scenario as the teacher reads to you.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400" dirty="0" smtClean="0"/>
              <a:t>Work with your partner to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2400" dirty="0" smtClean="0"/>
              <a:t>Make a list of the information your brain would receive in the scenario (info in)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2400" dirty="0" smtClean="0"/>
              <a:t>Decide what your response to the scenario would be (info out)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2400" dirty="0" smtClean="0"/>
              <a:t>Identify the type of information (like visual or auditory) for each item in 1 and 2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2400" dirty="0" smtClean="0"/>
              <a:t>On your brain outline, color in the regions of the brain that would be active in the scenario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466769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104</TotalTime>
  <Words>530</Words>
  <Application>Microsoft Macintosh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Executive</vt:lpstr>
      <vt:lpstr>Regional Differences</vt:lpstr>
      <vt:lpstr>   People often compare the brain to a computer. </vt:lpstr>
      <vt:lpstr>Objectives</vt:lpstr>
      <vt:lpstr>How is the brain like a computer? </vt:lpstr>
      <vt:lpstr>Thinking Prompt</vt:lpstr>
      <vt:lpstr>How we “see” inside the brain</vt:lpstr>
      <vt:lpstr>Images of the brain</vt:lpstr>
      <vt:lpstr>Images of the Brain</vt:lpstr>
      <vt:lpstr>Decisions, Decisions</vt:lpstr>
      <vt:lpstr>Share  with 2 other groups</vt:lpstr>
      <vt:lpstr>HOMEWORK:</vt:lpstr>
    </vt:vector>
  </TitlesOfParts>
  <Company>Spring Lake Park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People often compare the brain to a computer.    </dc:title>
  <dc:creator>User</dc:creator>
  <cp:lastModifiedBy>User</cp:lastModifiedBy>
  <cp:revision>14</cp:revision>
  <dcterms:created xsi:type="dcterms:W3CDTF">2013-10-22T19:53:31Z</dcterms:created>
  <dcterms:modified xsi:type="dcterms:W3CDTF">2013-10-23T14:02:43Z</dcterms:modified>
</cp:coreProperties>
</file>